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0" r:id="rId3"/>
    <p:sldId id="261" r:id="rId4"/>
    <p:sldId id="262" r:id="rId5"/>
    <p:sldId id="273" r:id="rId6"/>
  </p:sldIdLst>
  <p:sldSz cx="6858000" cy="9144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83" d="100"/>
          <a:sy n="83" d="100"/>
        </p:scale>
        <p:origin x="3018" y="102"/>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456813" y="3352802"/>
            <a:ext cx="4950338" cy="3017041"/>
          </a:xfrm>
        </p:spPr>
        <p:txBody>
          <a:bodyPr anchor="b">
            <a:normAutofit/>
          </a:bodyPr>
          <a:lstStyle>
            <a:lvl1pPr>
              <a:defRPr sz="4050"/>
            </a:lvl1pPr>
          </a:lstStyle>
          <a:p>
            <a:r>
              <a:rPr lang="ru-RU" smtClean="0"/>
              <a:t>Образец заголовка</a:t>
            </a:r>
            <a:endParaRPr lang="en-US" dirty="0"/>
          </a:p>
        </p:txBody>
      </p:sp>
      <p:sp>
        <p:nvSpPr>
          <p:cNvPr id="3" name="Subtitle 2"/>
          <p:cNvSpPr>
            <a:spLocks noGrp="1"/>
          </p:cNvSpPr>
          <p:nvPr>
            <p:ph type="subTitle" idx="1"/>
          </p:nvPr>
        </p:nvSpPr>
        <p:spPr>
          <a:xfrm>
            <a:off x="1456813" y="6369841"/>
            <a:ext cx="4950338" cy="1501711"/>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23789" y="5761545"/>
            <a:ext cx="1046605" cy="1042375"/>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317500" y="6039389"/>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3645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56812" y="812800"/>
            <a:ext cx="4943989" cy="4156053"/>
          </a:xfrm>
        </p:spPr>
        <p:txBody>
          <a:bodyPr anchor="ctr">
            <a:normAutofit/>
          </a:bodyPr>
          <a:lstStyle>
            <a:lvl1pPr algn="l">
              <a:defRPr sz="36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31689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1811979" y="4673600"/>
            <a:ext cx="4240416"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56812" y="5805395"/>
            <a:ext cx="4943989" cy="2074485"/>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725C68B6-61C2-468F-89AB-4B9F7531AA68}" type="slidenum">
              <a:rPr lang="ru-RU" smtClean="0"/>
              <a:pPr/>
              <a:t>‹#›</a:t>
            </a:fld>
            <a:endParaRPr lang="ru-RU"/>
          </a:p>
        </p:txBody>
      </p:sp>
      <p:sp>
        <p:nvSpPr>
          <p:cNvPr id="14" name="TextBox 13"/>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91707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56812" y="3251202"/>
            <a:ext cx="4943989" cy="3633127"/>
          </a:xfrm>
        </p:spPr>
        <p:txBody>
          <a:bodyPr anchor="b">
            <a:normAutofit/>
          </a:bodyPr>
          <a:lstStyle>
            <a:lvl1pPr algn="l">
              <a:defRPr sz="36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74778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1641093" y="812800"/>
            <a:ext cx="4582190" cy="3860800"/>
          </a:xfrm>
        </p:spPr>
        <p:txBody>
          <a:bodyPr anchor="ctr">
            <a:normAutofit/>
          </a:bodyPr>
          <a:lstStyle>
            <a:lvl1pPr algn="l">
              <a:defRPr sz="36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456811" y="5791200"/>
            <a:ext cx="501621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456811" y="6908800"/>
            <a:ext cx="501621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725C68B6-61C2-468F-89AB-4B9F7531AA68}" type="slidenum">
              <a:rPr lang="ru-RU" smtClean="0"/>
              <a:pPr/>
              <a:t>‹#›</a:t>
            </a:fld>
            <a:endParaRPr lang="ru-RU"/>
          </a:p>
        </p:txBody>
      </p:sp>
      <p:sp>
        <p:nvSpPr>
          <p:cNvPr id="11" name="TextBox 10"/>
          <p:cNvSpPr txBox="1"/>
          <p:nvPr/>
        </p:nvSpPr>
        <p:spPr>
          <a:xfrm>
            <a:off x="1356238" y="864007"/>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2" name="TextBox 11"/>
          <p:cNvSpPr txBox="1"/>
          <p:nvPr/>
        </p:nvSpPr>
        <p:spPr>
          <a:xfrm>
            <a:off x="6127150" y="3873742"/>
            <a:ext cx="342989" cy="779701"/>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8846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56812" y="836543"/>
            <a:ext cx="4943988" cy="3840027"/>
          </a:xfrm>
        </p:spPr>
        <p:txBody>
          <a:bodyPr anchor="ctr">
            <a:normAutofit/>
          </a:bodyPr>
          <a:lstStyle>
            <a:lvl1pPr algn="l">
              <a:defRPr sz="36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1456812" y="5791200"/>
            <a:ext cx="4943989" cy="11176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1456812" y="6908800"/>
            <a:ext cx="4943989" cy="972829"/>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4605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60394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8901" y="836542"/>
            <a:ext cx="1242099" cy="7045089"/>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56812" y="836542"/>
            <a:ext cx="3537261" cy="70450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40990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1458901" y="832147"/>
            <a:ext cx="4941899" cy="1707853"/>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1456812" y="2844800"/>
            <a:ext cx="4943989" cy="503682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7260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6812" y="2766083"/>
            <a:ext cx="4943989" cy="1958400"/>
          </a:xfrm>
        </p:spPr>
        <p:txBody>
          <a:bodyPr anchor="b"/>
          <a:lstStyle>
            <a:lvl1pPr algn="l">
              <a:defRPr sz="3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56812" y="4775200"/>
            <a:ext cx="4943989" cy="11472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4" y="422203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383421" y="4325521"/>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92520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56813" y="2848942"/>
            <a:ext cx="2398148" cy="502319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002981" y="2848942"/>
            <a:ext cx="2397820" cy="502319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383421" y="1050378"/>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5872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699014" y="2968835"/>
            <a:ext cx="2155947"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Content Placeholder 3"/>
          <p:cNvSpPr>
            <a:spLocks noGrp="1"/>
          </p:cNvSpPr>
          <p:nvPr>
            <p:ph sz="half" idx="2"/>
          </p:nvPr>
        </p:nvSpPr>
        <p:spPr>
          <a:xfrm>
            <a:off x="1456811" y="3737185"/>
            <a:ext cx="2398149" cy="41409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2116" y="2964531"/>
            <a:ext cx="2154929"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Content Placeholder 5"/>
          <p:cNvSpPr>
            <a:spLocks noGrp="1"/>
          </p:cNvSpPr>
          <p:nvPr>
            <p:ph sz="quarter" idx="4"/>
          </p:nvPr>
        </p:nvSpPr>
        <p:spPr>
          <a:xfrm>
            <a:off x="4000286" y="3732881"/>
            <a:ext cx="2396760" cy="41409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383421" y="1050378"/>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200469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458900" y="832147"/>
            <a:ext cx="4941900" cy="1707853"/>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667266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4497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56811" y="594784"/>
            <a:ext cx="1972188" cy="1301749"/>
          </a:xfrm>
        </p:spPr>
        <p:txBody>
          <a:bodyPr anchor="b"/>
          <a:lstStyle>
            <a:lvl1pPr algn="l">
              <a:defRPr sz="1500" b="0"/>
            </a:lvl1pPr>
          </a:lstStyle>
          <a:p>
            <a:r>
              <a:rPr lang="ru-RU" smtClean="0"/>
              <a:t>Образец заголовка</a:t>
            </a:r>
            <a:endParaRPr lang="en-US" dirty="0"/>
          </a:p>
        </p:txBody>
      </p:sp>
      <p:sp>
        <p:nvSpPr>
          <p:cNvPr id="3" name="Content Placeholder 2"/>
          <p:cNvSpPr>
            <a:spLocks noGrp="1"/>
          </p:cNvSpPr>
          <p:nvPr>
            <p:ph idx="1"/>
          </p:nvPr>
        </p:nvSpPr>
        <p:spPr>
          <a:xfrm>
            <a:off x="3557620" y="594786"/>
            <a:ext cx="2843180" cy="7219951"/>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56811" y="2131484"/>
            <a:ext cx="1972188" cy="568324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4" y="948259"/>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91267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56812" y="6400800"/>
            <a:ext cx="4943989" cy="755651"/>
          </a:xfrm>
        </p:spPr>
        <p:txBody>
          <a:bodyPr anchor="b">
            <a:normAutofit/>
          </a:bodyPr>
          <a:lstStyle>
            <a:lvl1pPr algn="l">
              <a:defRPr sz="18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456812" y="846620"/>
            <a:ext cx="4943989" cy="513996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ru-RU" smtClean="0"/>
              <a:t>Вставка рисунка</a:t>
            </a:r>
            <a:endParaRPr lang="en-US" dirty="0"/>
          </a:p>
        </p:txBody>
      </p:sp>
      <p:sp>
        <p:nvSpPr>
          <p:cNvPr id="4" name="Text Placeholder 3"/>
          <p:cNvSpPr>
            <a:spLocks noGrp="1"/>
          </p:cNvSpPr>
          <p:nvPr>
            <p:ph type="body" sz="half" idx="2"/>
          </p:nvPr>
        </p:nvSpPr>
        <p:spPr>
          <a:xfrm>
            <a:off x="1456812" y="7156451"/>
            <a:ext cx="4943989" cy="658283"/>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21.10.2016</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4" y="6547547"/>
            <a:ext cx="1018767" cy="67734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383421" y="6644118"/>
            <a:ext cx="438734" cy="486833"/>
          </a:xfrm>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26333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304800"/>
            <a:ext cx="1485900" cy="8851504"/>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15316" y="380"/>
            <a:ext cx="1464204" cy="9137291"/>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37160" cy="9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458900" y="832147"/>
            <a:ext cx="4941900" cy="1707853"/>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56812" y="2844800"/>
            <a:ext cx="4943989" cy="5181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829300" y="8180120"/>
            <a:ext cx="574785" cy="493561"/>
          </a:xfrm>
          <a:prstGeom prst="rect">
            <a:avLst/>
          </a:prstGeom>
        </p:spPr>
        <p:txBody>
          <a:bodyPr vert="horz" lIns="91440" tIns="45720" rIns="91440" bIns="45720" rtlCol="0" anchor="ctr"/>
          <a:lstStyle>
            <a:lvl1pPr algn="r">
              <a:defRPr sz="675">
                <a:solidFill>
                  <a:schemeClr val="tx1">
                    <a:tint val="75000"/>
                  </a:schemeClr>
                </a:solidFill>
              </a:defRPr>
            </a:lvl1pPr>
          </a:lstStyle>
          <a:p>
            <a:fld id="{5B106E36-FD25-4E2D-B0AA-010F637433A0}" type="datetimeFigureOut">
              <a:rPr lang="ru-RU" smtClean="0"/>
              <a:pPr/>
              <a:t>21.10.2016</a:t>
            </a:fld>
            <a:endParaRPr lang="ru-RU"/>
          </a:p>
        </p:txBody>
      </p:sp>
      <p:sp>
        <p:nvSpPr>
          <p:cNvPr id="5" name="Footer Placeholder 4"/>
          <p:cNvSpPr>
            <a:spLocks noGrp="1"/>
          </p:cNvSpPr>
          <p:nvPr>
            <p:ph type="ftr" sz="quarter" idx="3"/>
          </p:nvPr>
        </p:nvSpPr>
        <p:spPr>
          <a:xfrm>
            <a:off x="1456811" y="8181080"/>
            <a:ext cx="4287366"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383421" y="1050378"/>
            <a:ext cx="438734" cy="486833"/>
          </a:xfrm>
          <a:prstGeom prst="rect">
            <a:avLst/>
          </a:prstGeom>
        </p:spPr>
        <p:txBody>
          <a:bodyPr vert="horz" lIns="91440" tIns="45720" rIns="91440" bIns="45720" rtlCol="0" anchor="ctr"/>
          <a:lstStyle>
            <a:lvl1pPr algn="r">
              <a:defRPr sz="1500">
                <a:solidFill>
                  <a:srgbClr val="FEFFFF"/>
                </a:solidFill>
              </a:defRPr>
            </a:lvl1pPr>
          </a:lstStyle>
          <a:p>
            <a:fld id="{725C68B6-61C2-468F-89AB-4B9F7531AA68}" type="slidenum">
              <a:rPr lang="ru-RU" smtClean="0"/>
              <a:pPr/>
              <a:t>‹#›</a:t>
            </a:fld>
            <a:endParaRPr lang="ru-RU"/>
          </a:p>
        </p:txBody>
      </p:sp>
    </p:spTree>
    <p:extLst>
      <p:ext uri="{BB962C8B-B14F-4D97-AF65-F5344CB8AC3E}">
        <p14:creationId xmlns:p14="http://schemas.microsoft.com/office/powerpoint/2010/main" val="26389376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consultantplus://offline/ref=DCABC6E8BC53F616F8DDEC16D6411E82D59BB26C6E59BE3D97B81B27177175CF2EF6C732617EE0rCG5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hm@dznhmao.ru" TargetMode="External"/><Relationship Id="rId2" Type="http://schemas.openxmlformats.org/officeDocument/2006/relationships/hyperlink" Target="mailto:ot@hmrn.r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90" y="3143240"/>
            <a:ext cx="4429156" cy="3068320"/>
          </a:xfrm>
        </p:spPr>
        <p:txBody>
          <a:bodyPr>
            <a:normAutofit fontScale="90000"/>
          </a:bodyPr>
          <a:lstStyle/>
          <a:p>
            <a:pPr algn="ctr"/>
            <a:r>
              <a:rPr lang="ru-RU" sz="4000" dirty="0" smtClean="0"/>
              <a:t>Памятка работодателю</a:t>
            </a:r>
            <a:r>
              <a:rPr lang="ru-RU" sz="4400" dirty="0" smtClean="0"/>
              <a:t/>
            </a:r>
            <a:br>
              <a:rPr lang="ru-RU" sz="4400" dirty="0" smtClean="0"/>
            </a:br>
            <a:r>
              <a:rPr lang="ru-RU" sz="3600" dirty="0" smtClean="0"/>
              <a:t/>
            </a:r>
            <a:br>
              <a:rPr lang="ru-RU" sz="3600" dirty="0" smtClean="0"/>
            </a:br>
            <a:r>
              <a:rPr lang="ru-RU" sz="2800" dirty="0" smtClean="0"/>
              <a:t>основные мероприятия по охране труда</a:t>
            </a:r>
            <a:br>
              <a:rPr lang="ru-RU" sz="2800" dirty="0" smtClean="0"/>
            </a:br>
            <a:r>
              <a:rPr lang="ru-RU" sz="2800" dirty="0" smtClean="0"/>
              <a:t/>
            </a:r>
            <a:br>
              <a:rPr lang="ru-RU" sz="2800" dirty="0" smtClean="0"/>
            </a:br>
            <a:r>
              <a:rPr lang="ru-RU" sz="2800" dirty="0" smtClean="0"/>
              <a:t>(выпуск 4)</a:t>
            </a:r>
            <a:endParaRPr lang="ru-RU" sz="2800" dirty="0"/>
          </a:p>
        </p:txBody>
      </p:sp>
      <p:sp>
        <p:nvSpPr>
          <p:cNvPr id="3" name="Подзаголовок 2"/>
          <p:cNvSpPr>
            <a:spLocks noGrp="1"/>
          </p:cNvSpPr>
          <p:nvPr>
            <p:ph type="subTitle" idx="1"/>
          </p:nvPr>
        </p:nvSpPr>
        <p:spPr>
          <a:xfrm>
            <a:off x="214290" y="1071538"/>
            <a:ext cx="4860036" cy="1000132"/>
          </a:xfrm>
        </p:spPr>
        <p:txBody>
          <a:bodyPr>
            <a:normAutofit lnSpcReduction="10000"/>
          </a:bodyPr>
          <a:lstStyle/>
          <a:p>
            <a:pPr algn="ctr"/>
            <a:r>
              <a:rPr lang="ru-RU" sz="2000" dirty="0" smtClean="0"/>
              <a:t>Комитет экономической политики администрации Ханты-Мансийского района </a:t>
            </a:r>
            <a:endParaRPr lang="ru-RU" sz="2000" dirty="0"/>
          </a:p>
        </p:txBody>
      </p:sp>
      <p:pic>
        <p:nvPicPr>
          <p:cNvPr id="1026" name="Picture 2"/>
          <p:cNvPicPr>
            <a:picLocks noChangeAspect="1" noChangeArrowheads="1"/>
          </p:cNvPicPr>
          <p:nvPr/>
        </p:nvPicPr>
        <p:blipFill>
          <a:blip r:embed="rId2" cstate="print"/>
          <a:srcRect/>
          <a:stretch>
            <a:fillRect/>
          </a:stretch>
        </p:blipFill>
        <p:spPr bwMode="auto">
          <a:xfrm>
            <a:off x="4714885" y="2500298"/>
            <a:ext cx="2000264" cy="1676399"/>
          </a:xfrm>
          <a:prstGeom prst="rect">
            <a:avLst/>
          </a:prstGeom>
          <a:noFill/>
          <a:ln w="9525">
            <a:noFill/>
            <a:miter lim="800000"/>
            <a:headEnd/>
            <a:tailEnd/>
          </a:ln>
          <a:effectLst/>
        </p:spPr>
      </p:pic>
      <p:pic>
        <p:nvPicPr>
          <p:cNvPr id="1027" name="Рисунок 3"/>
          <p:cNvPicPr>
            <a:picLocks noChangeAspect="1" noChangeArrowheads="1"/>
          </p:cNvPicPr>
          <p:nvPr/>
        </p:nvPicPr>
        <p:blipFill>
          <a:blip r:embed="rId3">
            <a:lum bright="-6000" contrast="36000"/>
          </a:blip>
          <a:srcRect/>
          <a:stretch>
            <a:fillRect/>
          </a:stretch>
        </p:blipFill>
        <p:spPr bwMode="auto">
          <a:xfrm>
            <a:off x="2357430" y="357158"/>
            <a:ext cx="581025" cy="685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714884" y="4357686"/>
            <a:ext cx="2000264" cy="164307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714884" y="6143636"/>
            <a:ext cx="1993897" cy="1643074"/>
          </a:xfrm>
          <a:prstGeom prst="rect">
            <a:avLst/>
          </a:prstGeom>
          <a:noFill/>
          <a:ln w="9525">
            <a:noFill/>
            <a:miter lim="800000"/>
            <a:headEnd/>
            <a:tailEnd/>
          </a:ln>
          <a:effectLst/>
        </p:spPr>
      </p:pic>
      <p:sp>
        <p:nvSpPr>
          <p:cNvPr id="8" name="TextBox 7"/>
          <p:cNvSpPr txBox="1"/>
          <p:nvPr/>
        </p:nvSpPr>
        <p:spPr>
          <a:xfrm>
            <a:off x="785794" y="8286776"/>
            <a:ext cx="3071834" cy="584775"/>
          </a:xfrm>
          <a:prstGeom prst="rect">
            <a:avLst/>
          </a:prstGeom>
          <a:noFill/>
        </p:spPr>
        <p:txBody>
          <a:bodyPr wrap="square" rtlCol="0">
            <a:spAutoFit/>
          </a:bodyPr>
          <a:lstStyle/>
          <a:p>
            <a:pPr algn="ctr"/>
            <a:r>
              <a:rPr lang="ru-RU" dirty="0" smtClean="0"/>
              <a:t>   </a:t>
            </a:r>
            <a:r>
              <a:rPr lang="ru-RU" sz="1400" dirty="0" smtClean="0"/>
              <a:t>Ханты-Мансийск </a:t>
            </a:r>
            <a:endParaRPr lang="en-US" sz="1400" dirty="0" smtClean="0"/>
          </a:p>
          <a:p>
            <a:pPr algn="ctr"/>
            <a:r>
              <a:rPr lang="en-US" sz="1400" dirty="0" smtClean="0"/>
              <a:t> </a:t>
            </a:r>
            <a:r>
              <a:rPr lang="ru-RU" sz="1400" dirty="0" smtClean="0"/>
              <a:t>2016</a:t>
            </a:r>
            <a:endParaRPr lang="ru-RU"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8" y="1547664"/>
            <a:ext cx="6215106" cy="7239178"/>
          </a:xfrm>
        </p:spPr>
        <p:txBody>
          <a:bodyPr>
            <a:normAutofit fontScale="55000" lnSpcReduction="20000"/>
          </a:bodyPr>
          <a:lstStyle/>
          <a:p>
            <a:pPr marL="85725" indent="457200" algn="just" fontAlgn="base">
              <a:lnSpc>
                <a:spcPct val="120000"/>
              </a:lnSpc>
              <a:buNone/>
            </a:pPr>
            <a:r>
              <a:rPr lang="ru-RU" sz="1800" i="1" dirty="0">
                <a:latin typeface="Times New Roman" pitchFamily="18" charset="0"/>
                <a:cs typeface="Times New Roman" pitchFamily="18" charset="0"/>
              </a:rPr>
              <a:t>Спектр нарушений в области трудового права огромен. Не уступают ему и штрафные санкции, которые могут быть наложены на работодателя и его должностных лиц за ущемление прав работников, нарушения в сферах оплаты и охраны труда, нарушения, допущенные при увольнении работников, и т.д. Статья 234 Трудового кодекса РФ предусматривает обязанность работодателя возместить работнику материальный ущерб, причиненный в результате незаконного лишения его возможности трудиться, в частности, если заработок сотрудником не получен в результате:</a:t>
            </a:r>
          </a:p>
          <a:p>
            <a:pPr marL="85725" lvl="0" indent="457200" algn="just">
              <a:lnSpc>
                <a:spcPct val="120000"/>
              </a:lnSpc>
              <a:buNone/>
            </a:pPr>
            <a:r>
              <a:rPr lang="ru-RU" sz="1800" i="1" dirty="0">
                <a:latin typeface="Times New Roman" pitchFamily="18" charset="0"/>
                <a:cs typeface="Times New Roman" pitchFamily="18" charset="0"/>
              </a:rPr>
              <a:t>незаконного отстранения работника от работы, его увольнения или перевода на другую работу;</a:t>
            </a:r>
          </a:p>
          <a:p>
            <a:pPr marL="85725" lvl="0" indent="457200" algn="just">
              <a:lnSpc>
                <a:spcPct val="120000"/>
              </a:lnSpc>
              <a:buNone/>
            </a:pPr>
            <a:r>
              <a:rPr lang="ru-RU" sz="1800" i="1" dirty="0">
                <a:latin typeface="Times New Roman" pitchFamily="18" charset="0"/>
                <a:cs typeface="Times New Roman" pitchFamily="18" charset="0"/>
              </a:rPr>
              <a:t>отказа работодателя от исполнения или несвоевременного исполнения решения органа по рассмотрению трудовых споров или государственного правового инспектора труда о восстановлении работника на прежней работе;</a:t>
            </a:r>
          </a:p>
          <a:p>
            <a:pPr marL="85725" lvl="0" indent="457200" algn="just">
              <a:lnSpc>
                <a:spcPct val="120000"/>
              </a:lnSpc>
              <a:buNone/>
            </a:pPr>
            <a:r>
              <a:rPr lang="ru-RU" sz="1800" i="1" dirty="0">
                <a:latin typeface="Times New Roman" pitchFamily="18" charset="0"/>
                <a:cs typeface="Times New Roman" pitchFamily="18" charset="0"/>
              </a:rPr>
              <a:t>задержки работодателем выдачи работнику трудовой книжки, внесения в трудовую книжку неправильной или не соответствующей законодательству формулировки причины увольнения работника.</a:t>
            </a:r>
          </a:p>
          <a:p>
            <a:pPr marL="85725" indent="457200" algn="just">
              <a:lnSpc>
                <a:spcPct val="120000"/>
              </a:lnSpc>
              <a:buNone/>
            </a:pPr>
            <a:r>
              <a:rPr lang="ru-RU" sz="1800" i="1" dirty="0">
                <a:latin typeface="Times New Roman" pitchFamily="18" charset="0"/>
                <a:cs typeface="Times New Roman" pitchFamily="18" charset="0"/>
              </a:rPr>
              <a:t>Работодатель, причинивший ущерб имуществу работника, возмещает этот ущерб в полном объеме (ст. 235 ТК РФ). При нарушении работодателем установленного срока выплаты заработной платы, оплаты отпуска, выплат при увольнении и других выплат, причитающихся работнику, работодатель в силу ст. 236 ТК РФ (в редакции ФЗ от 03.07.2016 №272-ФЗ) обязан выплатить их с уплатой процентов (денежной компенсации) в размере </a:t>
            </a:r>
            <a:r>
              <a:rPr lang="ru-RU" sz="1800" i="1" dirty="0" smtClean="0">
                <a:latin typeface="Times New Roman" pitchFamily="18" charset="0"/>
                <a:cs typeface="Times New Roman" pitchFamily="18" charset="0"/>
              </a:rPr>
              <a:t>не </a:t>
            </a:r>
            <a:r>
              <a:rPr lang="ru-RU" sz="1800" i="1" dirty="0">
                <a:latin typeface="Times New Roman" pitchFamily="18" charset="0"/>
                <a:cs typeface="Times New Roman" pitchFamily="18" charset="0"/>
              </a:rPr>
              <a:t>ниже одной сто пятидесятой действующей в это время </a:t>
            </a:r>
            <a:r>
              <a:rPr lang="ru-RU" sz="1800" i="1" dirty="0">
                <a:latin typeface="Times New Roman" pitchFamily="18" charset="0"/>
                <a:cs typeface="Times New Roman" pitchFamily="18" charset="0"/>
                <a:hlinkClick r:id="rId2"/>
              </a:rPr>
              <a:t>ключевой ставки</a:t>
            </a:r>
            <a:r>
              <a:rPr lang="ru-RU" sz="1800" i="1" dirty="0">
                <a:latin typeface="Times New Roman" pitchFamily="18" charset="0"/>
                <a:cs typeface="Times New Roman" pitchFamily="18" charset="0"/>
              </a:rPr>
              <a:t> Центрального банка Российской Федерации от не выплаченных в срок сумм за каждый день задержки начиная со следующего дня после установленного срока выплаты по день фактического расчета включительно. Размер выплачиваемой работнику денежной компенсации может быть повышен коллективным или трудовым договором. Обязанность выплаты указанной денежной компенсации возникает независимо от наличия вины работодателя.</a:t>
            </a:r>
          </a:p>
          <a:p>
            <a:pPr marL="85725" indent="457200" algn="just" fontAlgn="base">
              <a:lnSpc>
                <a:spcPct val="120000"/>
              </a:lnSpc>
              <a:buNone/>
            </a:pPr>
            <a:r>
              <a:rPr lang="ru-RU" sz="1800" i="1" dirty="0">
                <a:latin typeface="Times New Roman" pitchFamily="18" charset="0"/>
                <a:cs typeface="Times New Roman" pitchFamily="18" charset="0"/>
              </a:rPr>
              <a:t>Закон предполагает и возмещение работнику морального вреда, причиненного неправомерными действиями или бездействием работодателя, если это предусмотрено соглашением сторон трудового договора или решено судом.</a:t>
            </a:r>
          </a:p>
          <a:p>
            <a:pPr marL="85725" indent="457200" algn="just" fontAlgn="base">
              <a:lnSpc>
                <a:spcPct val="120000"/>
              </a:lnSpc>
              <a:buNone/>
            </a:pPr>
            <a:r>
              <a:rPr lang="ru-RU" sz="1800" i="1" dirty="0">
                <a:latin typeface="Times New Roman" pitchFamily="18" charset="0"/>
                <a:cs typeface="Times New Roman" pitchFamily="18" charset="0"/>
              </a:rPr>
              <a:t>Наиболее распространенными санкциями в этой области остаются административные штрафы, налагаемые по результатам проверок, проводимых инспекцией труда (табл. 1).</a:t>
            </a:r>
          </a:p>
          <a:p>
            <a:pPr marL="85725" indent="457200" algn="just" fontAlgn="base">
              <a:lnSpc>
                <a:spcPct val="120000"/>
              </a:lnSpc>
              <a:buNone/>
            </a:pPr>
            <a:r>
              <a:rPr lang="ru-RU" sz="1800" i="1" dirty="0">
                <a:latin typeface="Times New Roman" pitchFamily="18" charset="0"/>
                <a:cs typeface="Times New Roman" pitchFamily="18" charset="0"/>
              </a:rPr>
              <a:t>Уголовный кодекс РФ также предусматривает несколько штрафов за нарушение трудовых прав работников (табл. 2).</a:t>
            </a:r>
          </a:p>
          <a:p>
            <a:pPr marL="85725" indent="457200" algn="just" fontAlgn="base">
              <a:lnSpc>
                <a:spcPct val="120000"/>
              </a:lnSpc>
              <a:buNone/>
            </a:pPr>
            <a:r>
              <a:rPr lang="ru-RU" sz="1800" i="1" dirty="0">
                <a:latin typeface="Times New Roman" pitchFamily="18" charset="0"/>
                <a:cs typeface="Times New Roman" pitchFamily="18" charset="0"/>
              </a:rPr>
              <a:t>Первоначально при выявлении нарушения инспектор может ограничиться выдачей предписания об устранении нарушений, однако если предписание не выполнено, последует штраф. Причем за само невыполнение предписания инспекции труда ст. 19.5 КоАП РФ также налагается штраф: на должностных лиц - от 1000 до 2000 руб. или дисквалификация на срок до трех лет; на юридических лиц - от 10 000 до 20 000 руб.</a:t>
            </a:r>
          </a:p>
          <a:p>
            <a:pPr algn="ctr">
              <a:buNone/>
            </a:pPr>
            <a:endParaRPr lang="ru-RU" sz="1500" dirty="0">
              <a:latin typeface="Times New Roman" pitchFamily="18" charset="0"/>
              <a:cs typeface="Times New Roman" pitchFamily="18" charset="0"/>
            </a:endParaRPr>
          </a:p>
        </p:txBody>
      </p:sp>
      <p:sp>
        <p:nvSpPr>
          <p:cNvPr id="2" name="TextBox 1"/>
          <p:cNvSpPr txBox="1"/>
          <p:nvPr/>
        </p:nvSpPr>
        <p:spPr>
          <a:xfrm>
            <a:off x="908720" y="683568"/>
            <a:ext cx="5472608" cy="646331"/>
          </a:xfrm>
          <a:prstGeom prst="rect">
            <a:avLst/>
          </a:prstGeom>
          <a:noFill/>
        </p:spPr>
        <p:txBody>
          <a:bodyPr wrap="square" rtlCol="0">
            <a:spAutoFit/>
          </a:bodyPr>
          <a:lstStyle/>
          <a:p>
            <a:r>
              <a:rPr lang="ru-RU" b="1" dirty="0">
                <a:solidFill>
                  <a:srgbClr val="F05A23"/>
                </a:solidFill>
                <a:latin typeface="Arial" panose="020B0604020202020204" pitchFamily="34" charset="0"/>
                <a:ea typeface="Times New Roman" panose="02020603050405020304" pitchFamily="18" charset="0"/>
              </a:rPr>
              <a:t>Нарушения и штрафы в области охраны труда</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Объект 1"/>
          <p:cNvGraphicFramePr>
            <a:graphicFrameLocks noGrp="1"/>
          </p:cNvGraphicFramePr>
          <p:nvPr>
            <p:ph idx="1"/>
            <p:extLst>
              <p:ext uri="{D42A27DB-BD31-4B8C-83A1-F6EECF244321}">
                <p14:modId xmlns:p14="http://schemas.microsoft.com/office/powerpoint/2010/main" val="1242546585"/>
              </p:ext>
            </p:extLst>
          </p:nvPr>
        </p:nvGraphicFramePr>
        <p:xfrm>
          <a:off x="546100" y="403670"/>
          <a:ext cx="5851525" cy="8700240"/>
        </p:xfrm>
        <a:graphic>
          <a:graphicData uri="http://schemas.openxmlformats.org/drawingml/2006/table">
            <a:tbl>
              <a:tblPr firstRow="1" firstCol="1" bandRow="1">
                <a:tableStyleId>{5C22544A-7EE6-4342-B048-85BDC9FD1C3A}</a:tableStyleId>
              </a:tblPr>
              <a:tblGrid>
                <a:gridCol w="2012315"/>
                <a:gridCol w="2491740"/>
                <a:gridCol w="1347470"/>
              </a:tblGrid>
              <a:tr h="187780">
                <a:tc>
                  <a:txBody>
                    <a:bodyPr/>
                    <a:lstStyle/>
                    <a:p>
                      <a:pPr indent="142875" algn="ctr">
                        <a:lnSpc>
                          <a:spcPct val="107000"/>
                        </a:lnSpc>
                        <a:spcAft>
                          <a:spcPts val="0"/>
                        </a:spcAft>
                      </a:pPr>
                      <a:r>
                        <a:rPr lang="ru-RU" sz="1000" dirty="0">
                          <a:effectLst/>
                        </a:rPr>
                        <a:t>Правонарушение</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gn="ctr">
                        <a:lnSpc>
                          <a:spcPct val="107000"/>
                        </a:lnSpc>
                        <a:spcAft>
                          <a:spcPts val="0"/>
                        </a:spcAft>
                      </a:pPr>
                      <a:r>
                        <a:rPr lang="ru-RU" sz="1000">
                          <a:effectLst/>
                        </a:rPr>
                        <a:t>Наказание</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gn="ctr">
                        <a:lnSpc>
                          <a:spcPct val="107000"/>
                        </a:lnSpc>
                        <a:spcAft>
                          <a:spcPts val="0"/>
                        </a:spcAft>
                      </a:pPr>
                      <a:r>
                        <a:rPr lang="ru-RU" sz="1000">
                          <a:effectLst/>
                        </a:rPr>
                        <a:t>Статья, закон</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70294">
                <a:tc>
                  <a:txBody>
                    <a:bodyPr/>
                    <a:lstStyle/>
                    <a:p>
                      <a:pPr indent="142875">
                        <a:lnSpc>
                          <a:spcPct val="107000"/>
                        </a:lnSpc>
                        <a:spcAft>
                          <a:spcPts val="0"/>
                        </a:spcAft>
                      </a:pPr>
                      <a:r>
                        <a:rPr lang="ru-RU" sz="1000">
                          <a:effectLst/>
                        </a:rPr>
                        <a:t>Нарушение  требований охраны труда, которые прописаны и утверждены в федеральных законах РФ и других документах.</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dirty="0">
                          <a:effectLst/>
                        </a:rPr>
                        <a:t>Для должностных лиц: предупреждение, либо штраф в размере 2000-5000 руб. (независимо имеете ли вы образование предпринимателя).</a:t>
                      </a:r>
                      <a:endParaRPr lang="ru-RU" sz="1100" dirty="0">
                        <a:effectLst/>
                      </a:endParaRPr>
                    </a:p>
                    <a:p>
                      <a:pPr indent="142875">
                        <a:lnSpc>
                          <a:spcPct val="107000"/>
                        </a:lnSpc>
                        <a:spcAft>
                          <a:spcPts val="0"/>
                        </a:spcAft>
                      </a:pPr>
                      <a:r>
                        <a:rPr lang="ru-RU" sz="1000" dirty="0">
                          <a:effectLst/>
                        </a:rPr>
                        <a:t>Для юридических лиц: штрафное взыскание в сумме от 50 000 до 80 000 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Пункт 1 статьи 5.27.1 КоАП.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66796">
                <a:tc>
                  <a:txBody>
                    <a:bodyPr/>
                    <a:lstStyle/>
                    <a:p>
                      <a:pPr indent="142875">
                        <a:lnSpc>
                          <a:spcPct val="107000"/>
                        </a:lnSpc>
                        <a:spcAft>
                          <a:spcPts val="0"/>
                        </a:spcAft>
                      </a:pPr>
                      <a:r>
                        <a:rPr lang="ru-RU" sz="1000">
                          <a:effectLst/>
                        </a:rPr>
                        <a:t>Не проведение специальной оценки условий труда у работников, либо нарушение порядка проведения процедуры, оглашенном в главе 2 Федерального закона под номером 426.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Для должностных лиц: предупреждение, либо выплата штрафа, сумма которого составляет 5000-10 000 руб.</a:t>
                      </a:r>
                      <a:endParaRPr lang="ru-RU" sz="1100">
                        <a:effectLst/>
                      </a:endParaRPr>
                    </a:p>
                    <a:p>
                      <a:pPr indent="142875">
                        <a:lnSpc>
                          <a:spcPct val="107000"/>
                        </a:lnSpc>
                        <a:spcAft>
                          <a:spcPts val="0"/>
                        </a:spcAft>
                      </a:pPr>
                      <a:r>
                        <a:rPr lang="ru-RU" sz="1000">
                          <a:effectLst/>
                        </a:rPr>
                        <a:t>Для юридического лица: штраф в размере от 60 000 до 80 000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Пункт 2 статьи 5.27.1 КоАП.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152808">
                <a:tc>
                  <a:txBody>
                    <a:bodyPr/>
                    <a:lstStyle/>
                    <a:p>
                      <a:pPr indent="142875">
                        <a:lnSpc>
                          <a:spcPct val="107000"/>
                        </a:lnSpc>
                        <a:spcAft>
                          <a:spcPts val="0"/>
                        </a:spcAft>
                      </a:pPr>
                      <a:r>
                        <a:rPr lang="ru-RU" sz="1000">
                          <a:effectLst/>
                        </a:rPr>
                        <a:t>Разрешение работнику выполнять свои трудовые обязанности, при этом, не проверив его знаний, опыта, навыков. Работодатель не обучил сотрудника по ТБ и ОТ, не провел медосмотры, психиатрическое освидетельствование, не проверил на наличие противопоказаний.</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Должностному лицу придется выплатить штраф – 15 000-25 000 руб.</a:t>
                      </a:r>
                      <a:endParaRPr lang="ru-RU" sz="1100">
                        <a:effectLst/>
                      </a:endParaRPr>
                    </a:p>
                    <a:p>
                      <a:pPr indent="142875">
                        <a:lnSpc>
                          <a:spcPct val="107000"/>
                        </a:lnSpc>
                        <a:spcAft>
                          <a:spcPts val="0"/>
                        </a:spcAft>
                      </a:pPr>
                      <a:r>
                        <a:rPr lang="ru-RU" sz="1000">
                          <a:effectLst/>
                        </a:rPr>
                        <a:t>Юридическое лицо должно будет выплатить сумму от 110 000 до 130 000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Пункт 3 статьи 5.27.1 КоАП.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73791">
                <a:tc>
                  <a:txBody>
                    <a:bodyPr/>
                    <a:lstStyle/>
                    <a:p>
                      <a:pPr indent="142875">
                        <a:lnSpc>
                          <a:spcPct val="107000"/>
                        </a:lnSpc>
                        <a:spcAft>
                          <a:spcPts val="0"/>
                        </a:spcAft>
                      </a:pPr>
                      <a:r>
                        <a:rPr lang="ru-RU" sz="1000">
                          <a:effectLst/>
                        </a:rPr>
                        <a:t>Работодатель не оснастил средствами индивидуальной защиты, перечисленными в статье 221 ТК РФ.</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Должностное лицо выплатит штраф, сумма которого составит от 20 000 до 30 000 руб.</a:t>
                      </a:r>
                      <a:endParaRPr lang="ru-RU" sz="1100">
                        <a:effectLst/>
                      </a:endParaRPr>
                    </a:p>
                    <a:p>
                      <a:pPr indent="142875">
                        <a:lnSpc>
                          <a:spcPct val="107000"/>
                        </a:lnSpc>
                        <a:spcAft>
                          <a:spcPts val="0"/>
                        </a:spcAft>
                      </a:pPr>
                      <a:r>
                        <a:rPr lang="ru-RU" sz="1000">
                          <a:effectLst/>
                        </a:rPr>
                        <a:t>Юридическое лицо будет выплачивать штраф в размере от 130 000 до 150 000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a:effectLst/>
                        </a:rPr>
                        <a:t>Пункт 4 статьи 5.27.1 КоАП.</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349310">
                <a:tc>
                  <a:txBody>
                    <a:bodyPr/>
                    <a:lstStyle/>
                    <a:p>
                      <a:pPr indent="142875">
                        <a:lnSpc>
                          <a:spcPct val="107000"/>
                        </a:lnSpc>
                        <a:spcAft>
                          <a:spcPts val="0"/>
                        </a:spcAft>
                      </a:pPr>
                      <a:r>
                        <a:rPr lang="ru-RU" sz="1000">
                          <a:effectLst/>
                        </a:rPr>
                        <a:t>Если работодатель совершил перечисленные выше преступления не в первый раз.</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dirty="0">
                          <a:effectLst/>
                        </a:rPr>
                        <a:t>Должностное лицо будет наказано: штрафом – 30 000-40 000 руб., либо дисквалификацией на 1-3 лет.</a:t>
                      </a:r>
                      <a:endParaRPr lang="ru-RU" sz="1100" dirty="0">
                        <a:effectLst/>
                      </a:endParaRPr>
                    </a:p>
                    <a:p>
                      <a:pPr indent="142875">
                        <a:lnSpc>
                          <a:spcPct val="107000"/>
                        </a:lnSpc>
                        <a:spcAft>
                          <a:spcPts val="0"/>
                        </a:spcAft>
                      </a:pPr>
                      <a:r>
                        <a:rPr lang="ru-RU" sz="1000" dirty="0">
                          <a:effectLst/>
                        </a:rPr>
                        <a:t>Частные предприниматели, не имеющие юридического образования, будут выплачивать штраф в размере от 30 000 до 40 000 руб., либо не смогут заниматься бизнесом в течение 90 суток.</a:t>
                      </a:r>
                      <a:endParaRPr lang="ru-RU" sz="1100" dirty="0">
                        <a:effectLst/>
                      </a:endParaRPr>
                    </a:p>
                    <a:p>
                      <a:pPr indent="142875">
                        <a:lnSpc>
                          <a:spcPct val="107000"/>
                        </a:lnSpc>
                        <a:spcAft>
                          <a:spcPts val="0"/>
                        </a:spcAft>
                      </a:pPr>
                      <a:r>
                        <a:rPr lang="ru-RU" sz="1000" dirty="0">
                          <a:effectLst/>
                        </a:rPr>
                        <a:t>На юридическое лицо наложат штраф в размере – 100 000-200 000 руб., либо лишение права заниматься определенной деятельностью в течение 90 дней.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142875">
                        <a:lnSpc>
                          <a:spcPct val="107000"/>
                        </a:lnSpc>
                        <a:spcAft>
                          <a:spcPts val="0"/>
                        </a:spcAft>
                      </a:pPr>
                      <a:r>
                        <a:rPr lang="ru-RU" sz="1000" dirty="0">
                          <a:effectLst/>
                        </a:rPr>
                        <a:t>Пункт 5 статьи 5.27.1 КоАП.</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1"/>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2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2875" algn="l"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Таблица 1</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4664" y="637849"/>
            <a:ext cx="6096170" cy="2092881"/>
          </a:xfrm>
          <a:prstGeom prst="rect">
            <a:avLst/>
          </a:prstGeom>
          <a:noFill/>
        </p:spPr>
        <p:txBody>
          <a:bodyPr wrap="square" rtlCol="0">
            <a:spAutoFit/>
          </a:bodyPr>
          <a:lstStyle/>
          <a:p>
            <a:pPr marL="85725" indent="457200" algn="just" fontAlgn="base">
              <a:spcBef>
                <a:spcPts val="600"/>
              </a:spcBef>
              <a:buClr>
                <a:schemeClr val="accent1"/>
              </a:buClr>
              <a:buSzPct val="80000"/>
            </a:pPr>
            <a:r>
              <a:rPr lang="ru-RU" sz="1100" i="1" dirty="0">
                <a:latin typeface="Times New Roman" pitchFamily="18" charset="0"/>
                <a:cs typeface="Times New Roman" pitchFamily="18" charset="0"/>
              </a:rPr>
              <a:t>Данные штрафные наказания будут действовать на работодателей, которые неправомерно поступали по отношению к каждому сотруднику, а не ко всему трудовому коллективу.</a:t>
            </a:r>
          </a:p>
          <a:p>
            <a:pPr marL="85725" indent="457200" algn="just" fontAlgn="base">
              <a:spcBef>
                <a:spcPts val="600"/>
              </a:spcBef>
              <a:buClr>
                <a:schemeClr val="accent1"/>
              </a:buClr>
              <a:buSzPct val="80000"/>
            </a:pPr>
            <a:r>
              <a:rPr lang="ru-RU" sz="1100" i="1" dirty="0">
                <a:latin typeface="Times New Roman" pitchFamily="18" charset="0"/>
                <a:cs typeface="Times New Roman" pitchFamily="18" charset="0"/>
              </a:rPr>
              <a:t> </a:t>
            </a:r>
          </a:p>
          <a:p>
            <a:pPr marL="85725" indent="457200" algn="just" fontAlgn="base">
              <a:spcBef>
                <a:spcPts val="600"/>
              </a:spcBef>
              <a:buClr>
                <a:schemeClr val="accent1"/>
              </a:buClr>
              <a:buSzPct val="80000"/>
            </a:pPr>
            <a:r>
              <a:rPr lang="ru-RU" sz="1100" i="1" dirty="0">
                <a:latin typeface="Times New Roman" pitchFamily="18" charset="0"/>
                <a:cs typeface="Times New Roman" pitchFamily="18" charset="0"/>
              </a:rPr>
              <a:t>Уголовная ответственность</a:t>
            </a:r>
          </a:p>
          <a:p>
            <a:pPr marL="85725" indent="457200" algn="just" fontAlgn="base">
              <a:spcBef>
                <a:spcPts val="600"/>
              </a:spcBef>
              <a:buClr>
                <a:schemeClr val="accent1"/>
              </a:buClr>
              <a:buSzPct val="80000"/>
            </a:pPr>
            <a:r>
              <a:rPr lang="ru-RU" sz="1100" i="1" dirty="0">
                <a:latin typeface="Times New Roman" pitchFamily="18" charset="0"/>
                <a:cs typeface="Times New Roman" pitchFamily="18" charset="0"/>
              </a:rPr>
              <a:t>Если нарушения в трудовой сфере более тяжкие, чем административные, начинает действовать Уголовный кодекс.</a:t>
            </a:r>
          </a:p>
          <a:p>
            <a:pPr marL="85725" indent="457200" algn="just" fontAlgn="base">
              <a:spcBef>
                <a:spcPts val="600"/>
              </a:spcBef>
              <a:buClr>
                <a:schemeClr val="accent1"/>
              </a:buClr>
              <a:buSzPct val="80000"/>
            </a:pPr>
            <a:r>
              <a:rPr lang="ru-RU" sz="1100" i="1" dirty="0">
                <a:latin typeface="Times New Roman" pitchFamily="18" charset="0"/>
                <a:cs typeface="Times New Roman" pitchFamily="18" charset="0"/>
              </a:rPr>
              <a:t>Санкции за преступления накладываются только на руководителей или на должностных лиц, преступивших закон и исключительно федеральным судом. В 2016 году можно получить судимость по статьям УК, перечисленным в Таблице 2.</a:t>
            </a:r>
          </a:p>
        </p:txBody>
      </p:sp>
      <p:graphicFrame>
        <p:nvGraphicFramePr>
          <p:cNvPr id="9" name="Объект 8"/>
          <p:cNvGraphicFramePr>
            <a:graphicFrameLocks noGrp="1"/>
          </p:cNvGraphicFramePr>
          <p:nvPr>
            <p:ph idx="1"/>
            <p:extLst>
              <p:ext uri="{D42A27DB-BD31-4B8C-83A1-F6EECF244321}">
                <p14:modId xmlns:p14="http://schemas.microsoft.com/office/powerpoint/2010/main" val="165911116"/>
              </p:ext>
            </p:extLst>
          </p:nvPr>
        </p:nvGraphicFramePr>
        <p:xfrm>
          <a:off x="876321" y="2987824"/>
          <a:ext cx="5624513" cy="3905482"/>
        </p:xfrm>
        <a:graphic>
          <a:graphicData uri="http://schemas.openxmlformats.org/drawingml/2006/table">
            <a:tbl>
              <a:tblPr firstRow="1" firstCol="1" bandRow="1">
                <a:tableStyleId>{5C22544A-7EE6-4342-B048-85BDC9FD1C3A}</a:tableStyleId>
              </a:tblPr>
              <a:tblGrid>
                <a:gridCol w="1829141"/>
                <a:gridCol w="665420"/>
                <a:gridCol w="1564976"/>
                <a:gridCol w="1564976"/>
              </a:tblGrid>
              <a:tr h="154512">
                <a:tc rowSpan="2">
                  <a:txBody>
                    <a:bodyPr/>
                    <a:lstStyle/>
                    <a:p>
                      <a:pPr indent="142875" algn="ctr">
                        <a:lnSpc>
                          <a:spcPct val="107000"/>
                        </a:lnSpc>
                        <a:spcAft>
                          <a:spcPts val="0"/>
                        </a:spcAft>
                      </a:pPr>
                      <a:r>
                        <a:rPr lang="ru-RU" sz="800" dirty="0">
                          <a:effectLst/>
                        </a:rPr>
                        <a:t>Сущность нарушения</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rowSpan="2">
                  <a:txBody>
                    <a:bodyPr/>
                    <a:lstStyle/>
                    <a:p>
                      <a:pPr indent="142875" algn="ctr">
                        <a:lnSpc>
                          <a:spcPct val="107000"/>
                        </a:lnSpc>
                        <a:spcAft>
                          <a:spcPts val="0"/>
                        </a:spcAft>
                      </a:pPr>
                      <a:r>
                        <a:rPr lang="ru-RU" sz="800">
                          <a:effectLst/>
                        </a:rPr>
                        <a:t>Статья УК</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gridSpan="2">
                  <a:txBody>
                    <a:bodyPr/>
                    <a:lstStyle/>
                    <a:p>
                      <a:pPr indent="142875" algn="ctr">
                        <a:lnSpc>
                          <a:spcPct val="107000"/>
                        </a:lnSpc>
                        <a:spcAft>
                          <a:spcPts val="0"/>
                        </a:spcAft>
                      </a:pPr>
                      <a:r>
                        <a:rPr lang="ru-RU" sz="800">
                          <a:effectLst/>
                        </a:rPr>
                        <a:t>Санкции</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hMerge="1">
                  <a:txBody>
                    <a:bodyPr/>
                    <a:lstStyle/>
                    <a:p>
                      <a:endParaRPr lang="ru-RU"/>
                    </a:p>
                  </a:txBody>
                  <a:tcPr/>
                </a:tc>
              </a:tr>
              <a:tr h="455779">
                <a:tc vMerge="1">
                  <a:txBody>
                    <a:bodyPr/>
                    <a:lstStyle/>
                    <a:p>
                      <a:endParaRPr lang="ru-RU"/>
                    </a:p>
                  </a:txBody>
                  <a:tcPr/>
                </a:tc>
                <a:tc vMerge="1">
                  <a:txBody>
                    <a:bodyPr/>
                    <a:lstStyle/>
                    <a:p>
                      <a:endParaRPr lang="ru-RU"/>
                    </a:p>
                  </a:txBody>
                  <a:tcPr/>
                </a:tc>
                <a:tc>
                  <a:txBody>
                    <a:bodyPr/>
                    <a:lstStyle/>
                    <a:p>
                      <a:pPr indent="142875" algn="ctr">
                        <a:lnSpc>
                          <a:spcPct val="107000"/>
                        </a:lnSpc>
                        <a:spcAft>
                          <a:spcPts val="0"/>
                        </a:spcAft>
                      </a:pPr>
                      <a:r>
                        <a:rPr lang="ru-RU" sz="800">
                          <a:effectLst/>
                        </a:rPr>
                        <a:t>Штраф (тыс.руб.)</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Срок заключения (или принудительные работы)</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431213">
                <a:tc>
                  <a:txBody>
                    <a:bodyPr/>
                    <a:lstStyle/>
                    <a:p>
                      <a:pPr indent="142875" algn="ctr">
                        <a:lnSpc>
                          <a:spcPct val="107000"/>
                        </a:lnSpc>
                        <a:spcAft>
                          <a:spcPts val="0"/>
                        </a:spcAft>
                      </a:pPr>
                      <a:r>
                        <a:rPr lang="ru-RU" sz="800" dirty="0">
                          <a:effectLst/>
                        </a:rPr>
                        <a:t>Нарушение охраны труда, из-за чего здоровью причинён тяжкий вред</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400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2 лет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292863">
                <a:tc>
                  <a:txBody>
                    <a:bodyPr/>
                    <a:lstStyle/>
                    <a:p>
                      <a:pPr indent="142875" algn="ctr">
                        <a:lnSpc>
                          <a:spcPct val="107000"/>
                        </a:lnSpc>
                        <a:spcAft>
                          <a:spcPts val="0"/>
                        </a:spcAft>
                      </a:pPr>
                      <a:r>
                        <a:rPr lang="ru-RU" sz="800">
                          <a:effectLst/>
                        </a:rPr>
                        <a:t>То же нарушение, если наступила смерть работника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4 лет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292863">
                <a:tc>
                  <a:txBody>
                    <a:bodyPr/>
                    <a:lstStyle/>
                    <a:p>
                      <a:pPr indent="142875" algn="ctr">
                        <a:lnSpc>
                          <a:spcPct val="107000"/>
                        </a:lnSpc>
                        <a:spcAft>
                          <a:spcPts val="0"/>
                        </a:spcAft>
                      </a:pPr>
                      <a:r>
                        <a:rPr lang="ru-RU" sz="800">
                          <a:effectLst/>
                        </a:rPr>
                        <a:t>То же, при гибели 2 или больше человек 143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143</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5 лет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707913">
                <a:tc>
                  <a:txBody>
                    <a:bodyPr/>
                    <a:lstStyle/>
                    <a:p>
                      <a:pPr indent="142875" algn="ctr">
                        <a:lnSpc>
                          <a:spcPct val="107000"/>
                        </a:lnSpc>
                        <a:spcAft>
                          <a:spcPts val="0"/>
                        </a:spcAft>
                      </a:pPr>
                      <a:r>
                        <a:rPr lang="ru-RU" sz="800">
                          <a:effectLst/>
                        </a:rPr>
                        <a:t>Незаконное увольнение или отказ в трудоустройстве беременной или молодой мамы (если ребёнок младше 3 лет)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145</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200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569563">
                <a:tc>
                  <a:txBody>
                    <a:bodyPr/>
                    <a:lstStyle/>
                    <a:p>
                      <a:pPr indent="142875" algn="ctr">
                        <a:lnSpc>
                          <a:spcPct val="107000"/>
                        </a:lnSpc>
                        <a:spcAft>
                          <a:spcPts val="0"/>
                        </a:spcAft>
                      </a:pPr>
                      <a:r>
                        <a:rPr lang="ru-RU" sz="800">
                          <a:effectLst/>
                        </a:rPr>
                        <a:t>Частичная выплата зарплаты (меньше половины) дольше, чем 3 месяца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145.1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120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года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431213">
                <a:tc>
                  <a:txBody>
                    <a:bodyPr/>
                    <a:lstStyle/>
                    <a:p>
                      <a:pPr indent="142875" algn="ctr">
                        <a:lnSpc>
                          <a:spcPct val="107000"/>
                        </a:lnSpc>
                        <a:spcAft>
                          <a:spcPts val="0"/>
                        </a:spcAft>
                      </a:pPr>
                      <a:r>
                        <a:rPr lang="ru-RU" sz="800">
                          <a:effectLst/>
                        </a:rPr>
                        <a:t>Задержка по выплате зарплаты дольше 2 месяцев (или выплата ниже МРОТа)</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145.1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100–500 </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до 3 лет</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r h="569563">
                <a:tc>
                  <a:txBody>
                    <a:bodyPr/>
                    <a:lstStyle/>
                    <a:p>
                      <a:pPr indent="142875" algn="ctr">
                        <a:lnSpc>
                          <a:spcPct val="107000"/>
                        </a:lnSpc>
                        <a:spcAft>
                          <a:spcPts val="0"/>
                        </a:spcAft>
                      </a:pPr>
                      <a:r>
                        <a:rPr lang="ru-RU" sz="800">
                          <a:effectLst/>
                        </a:rPr>
                        <a:t>Задержка зарплаты, частичная невыплата, если наступили тяжкие последствия</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145.1</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a:effectLst/>
                        </a:rPr>
                        <a:t>200–500</a:t>
                      </a:r>
                      <a:endParaRPr lang="ru-RU" sz="90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c>
                  <a:txBody>
                    <a:bodyPr/>
                    <a:lstStyle/>
                    <a:p>
                      <a:pPr indent="142875" algn="ctr">
                        <a:lnSpc>
                          <a:spcPct val="107000"/>
                        </a:lnSpc>
                        <a:spcAft>
                          <a:spcPts val="0"/>
                        </a:spcAft>
                      </a:pPr>
                      <a:r>
                        <a:rPr lang="ru-RU" sz="800" dirty="0">
                          <a:effectLst/>
                        </a:rPr>
                        <a:t> до 5 лет</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8081" marR="8081" marT="8081" marB="8081" anchor="ctr"/>
                </a:tc>
              </a:tr>
            </a:tbl>
          </a:graphicData>
        </a:graphic>
      </p:graphicFrame>
      <p:sp>
        <p:nvSpPr>
          <p:cNvPr id="10" name="Rectangle 3"/>
          <p:cNvSpPr>
            <a:spLocks noChangeArrowheads="1"/>
          </p:cNvSpPr>
          <p:nvPr/>
        </p:nvSpPr>
        <p:spPr bwMode="auto">
          <a:xfrm>
            <a:off x="-200004" y="-68077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42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42875" algn="l" defTabSz="914400" rtl="0" eaLnBrk="0" fontAlgn="base" latinLnBrk="0" hangingPunct="0">
              <a:lnSpc>
                <a:spcPct val="100000"/>
              </a:lnSpc>
              <a:spcBef>
                <a:spcPct val="0"/>
              </a:spcBef>
              <a:spcAft>
                <a:spcPct val="0"/>
              </a:spcAft>
              <a:buClrTx/>
              <a:buSzTx/>
              <a:buFontTx/>
              <a:buNone/>
              <a:tabLst/>
            </a:pPr>
            <a:r>
              <a:rPr kumimoji="0" lang="ru-RU" altLang="ru-RU" sz="1100" b="1" i="0" u="none" strike="noStrike" cap="none" normalizeH="0" baseline="0" smtClean="0">
                <a:ln>
                  <a:noFill/>
                </a:ln>
                <a:solidFill>
                  <a:srgbClr val="333333"/>
                </a:solidFill>
                <a:effectLst/>
                <a:latin typeface="Verdana" panose="020B0604030504040204" pitchFamily="34" charset="0"/>
                <a:ea typeface="Times New Roman" panose="02020603050405020304" pitchFamily="18" charset="0"/>
                <a:cs typeface="Times New Roman" panose="02020603050405020304" pitchFamily="18" charset="0"/>
              </a:rPr>
              <a:t>Таблица 2</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32" y="357158"/>
            <a:ext cx="5600700" cy="776792"/>
          </a:xfrm>
        </p:spPr>
        <p:txBody>
          <a:bodyPr>
            <a:normAutofit/>
          </a:bodyPr>
          <a:lstStyle/>
          <a:p>
            <a:pPr algn="ctr"/>
            <a:r>
              <a:rPr lang="ru-RU" sz="1400" dirty="0" smtClean="0"/>
              <a:t>Консультационные пункты</a:t>
            </a:r>
            <a:endParaRPr lang="ru-RU" sz="1400"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469983671"/>
              </p:ext>
            </p:extLst>
          </p:nvPr>
        </p:nvGraphicFramePr>
        <p:xfrm>
          <a:off x="764703" y="1428728"/>
          <a:ext cx="5664693" cy="4739312"/>
        </p:xfrm>
        <a:graphic>
          <a:graphicData uri="http://schemas.openxmlformats.org/drawingml/2006/table">
            <a:tbl>
              <a:tblPr firstRow="1" bandRow="1">
                <a:tableStyleId>{17292A2E-F333-43FB-9621-5CBBE7FDCDCB}</a:tableStyleId>
              </a:tblPr>
              <a:tblGrid>
                <a:gridCol w="2222854"/>
                <a:gridCol w="1505805"/>
                <a:gridCol w="1936034"/>
              </a:tblGrid>
              <a:tr h="830149">
                <a:tc>
                  <a:txBody>
                    <a:bodyPr/>
                    <a:lstStyle/>
                    <a:p>
                      <a:pPr algn="ctr"/>
                      <a:r>
                        <a:rPr lang="ru-RU" sz="1200" dirty="0" smtClean="0"/>
                        <a:t>Наименование</a:t>
                      </a:r>
                      <a:endParaRPr lang="ru-RU" sz="1200" dirty="0"/>
                    </a:p>
                  </a:txBody>
                  <a:tcPr/>
                </a:tc>
                <a:tc>
                  <a:txBody>
                    <a:bodyPr/>
                    <a:lstStyle/>
                    <a:p>
                      <a:pPr algn="ctr"/>
                      <a:r>
                        <a:rPr lang="ru-RU" sz="1200" dirty="0" smtClean="0"/>
                        <a:t>Номер телефона</a:t>
                      </a:r>
                      <a:endParaRPr lang="ru-RU" sz="1200" dirty="0"/>
                    </a:p>
                  </a:txBody>
                  <a:tcPr/>
                </a:tc>
                <a:tc>
                  <a:txBody>
                    <a:bodyPr/>
                    <a:lstStyle/>
                    <a:p>
                      <a:pPr algn="ctr"/>
                      <a:r>
                        <a:rPr lang="ru-RU" sz="1200" dirty="0" smtClean="0"/>
                        <a:t>Адрес</a:t>
                      </a:r>
                      <a:r>
                        <a:rPr lang="ru-RU" sz="1200" baseline="0" dirty="0" smtClean="0"/>
                        <a:t> электронной почты</a:t>
                      </a:r>
                      <a:endParaRPr lang="ru-RU" sz="1200" dirty="0"/>
                    </a:p>
                  </a:txBody>
                  <a:tcPr/>
                </a:tc>
              </a:tr>
              <a:tr h="830149">
                <a:tc>
                  <a:txBody>
                    <a:bodyPr/>
                    <a:lstStyle/>
                    <a:p>
                      <a:r>
                        <a:rPr lang="ru-RU" sz="1200" dirty="0" smtClean="0"/>
                        <a:t>Департамент труда</a:t>
                      </a:r>
                      <a:r>
                        <a:rPr lang="ru-RU" sz="1200" baseline="0" dirty="0" smtClean="0"/>
                        <a:t> и занятости населения автономного округа</a:t>
                      </a:r>
                      <a:endParaRPr lang="ru-RU" sz="1200" dirty="0"/>
                    </a:p>
                  </a:txBody>
                  <a:tcPr/>
                </a:tc>
                <a:tc>
                  <a:txBody>
                    <a:bodyPr/>
                    <a:lstStyle/>
                    <a:p>
                      <a:r>
                        <a:rPr lang="ru-RU" sz="1200" dirty="0" smtClean="0"/>
                        <a:t>(3467)33-16-09</a:t>
                      </a:r>
                      <a:endParaRPr lang="ru-RU" sz="1200" dirty="0"/>
                    </a:p>
                  </a:txBody>
                  <a:tcPr/>
                </a:tc>
                <a:tc>
                  <a:txBody>
                    <a:bodyPr/>
                    <a:lstStyle/>
                    <a:p>
                      <a:r>
                        <a:rPr lang="en-US" sz="1200" dirty="0" smtClean="0"/>
                        <a:t>zanhmd@wsmail.ru</a:t>
                      </a:r>
                      <a:endParaRPr lang="ru-RU" sz="1200" dirty="0"/>
                    </a:p>
                  </a:txBody>
                  <a:tcPr/>
                </a:tc>
              </a:tr>
              <a:tr h="1067334">
                <a:tc>
                  <a:txBody>
                    <a:bodyPr/>
                    <a:lstStyle/>
                    <a:p>
                      <a:r>
                        <a:rPr lang="ru-RU" sz="1200" dirty="0" smtClean="0"/>
                        <a:t>Комитет экономической</a:t>
                      </a:r>
                      <a:r>
                        <a:rPr lang="ru-RU" sz="1200" baseline="0" dirty="0" smtClean="0"/>
                        <a:t> политики Ханты-Мансийского района</a:t>
                      </a:r>
                      <a:endParaRPr lang="ru-RU" sz="1200" dirty="0"/>
                    </a:p>
                  </a:txBody>
                  <a:tcPr/>
                </a:tc>
                <a:tc>
                  <a:txBody>
                    <a:bodyPr/>
                    <a:lstStyle/>
                    <a:p>
                      <a:r>
                        <a:rPr lang="ru-RU" sz="1200" dirty="0" smtClean="0"/>
                        <a:t>8 (3467) 35-28-38;</a:t>
                      </a:r>
                    </a:p>
                    <a:p>
                      <a:r>
                        <a:rPr lang="ru-RU" sz="1200" dirty="0" smtClean="0"/>
                        <a:t>8 (3467) 35-28-56 </a:t>
                      </a:r>
                      <a:endParaRPr lang="ru-RU" sz="1200" dirty="0"/>
                    </a:p>
                  </a:txBody>
                  <a:tcPr/>
                </a:tc>
                <a:tc>
                  <a:txBody>
                    <a:bodyPr/>
                    <a:lstStyle/>
                    <a:p>
                      <a:r>
                        <a:rPr lang="en-US" sz="1200" dirty="0" smtClean="0">
                          <a:hlinkClick r:id="rId2"/>
                        </a:rPr>
                        <a:t>ot@hmrn.ru</a:t>
                      </a:r>
                      <a:endParaRPr lang="ru-RU" sz="1200" dirty="0" smtClean="0"/>
                    </a:p>
                    <a:p>
                      <a:endParaRPr lang="ru-RU" sz="1200" dirty="0" smtClean="0"/>
                    </a:p>
                    <a:p>
                      <a:endParaRPr lang="ru-RU" sz="1200" dirty="0" smtClean="0"/>
                    </a:p>
                    <a:p>
                      <a:endParaRPr lang="ru-RU" sz="1200" dirty="0"/>
                    </a:p>
                  </a:txBody>
                  <a:tcPr/>
                </a:tc>
              </a:tr>
              <a:tr h="487648">
                <a:tc>
                  <a:txBody>
                    <a:bodyPr/>
                    <a:lstStyle/>
                    <a:p>
                      <a:r>
                        <a:rPr lang="ru-RU" sz="1200" dirty="0" smtClean="0"/>
                        <a:t>Ханты-Мансийский центр занятости населения</a:t>
                      </a:r>
                    </a:p>
                    <a:p>
                      <a:endParaRPr lang="ru-RU" sz="1200" dirty="0" smtClean="0"/>
                    </a:p>
                    <a:p>
                      <a:endParaRPr lang="ru-RU" sz="1200" dirty="0" smtClean="0"/>
                    </a:p>
                  </a:txBody>
                  <a:tcPr/>
                </a:tc>
                <a:tc>
                  <a:txBody>
                    <a:bodyPr/>
                    <a:lstStyle/>
                    <a:p>
                      <a:r>
                        <a:rPr lang="ru-RU" sz="1200" dirty="0" smtClean="0"/>
                        <a:t>8(3467)32-21-88</a:t>
                      </a:r>
                    </a:p>
                    <a:p>
                      <a:endParaRPr lang="ru-RU" sz="1200" dirty="0" smtClean="0"/>
                    </a:p>
                    <a:p>
                      <a:endParaRPr lang="ru-RU" sz="1200" dirty="0" smtClean="0"/>
                    </a:p>
                    <a:p>
                      <a:endParaRPr lang="ru-RU" sz="1200" dirty="0" smtClean="0"/>
                    </a:p>
                  </a:txBody>
                  <a:tcPr/>
                </a:tc>
                <a:tc>
                  <a:txBody>
                    <a:bodyPr/>
                    <a:lstStyle/>
                    <a:p>
                      <a:r>
                        <a:rPr lang="en-US" sz="1200" dirty="0" smtClean="0">
                          <a:solidFill>
                            <a:schemeClr val="tx1"/>
                          </a:solidFill>
                          <a:hlinkClick r:id="rId3"/>
                        </a:rPr>
                        <a:t>hm@dznhmao.ru</a:t>
                      </a:r>
                      <a:endParaRPr lang="ru-RU" sz="1200" dirty="0" smtClean="0">
                        <a:solidFill>
                          <a:schemeClr val="tx1"/>
                        </a:solidFill>
                      </a:endParaRPr>
                    </a:p>
                    <a:p>
                      <a:endParaRPr lang="ru-RU" sz="1200" dirty="0" smtClean="0">
                        <a:solidFill>
                          <a:schemeClr val="tx1"/>
                        </a:solidFill>
                      </a:endParaRPr>
                    </a:p>
                    <a:p>
                      <a:endParaRPr lang="ru-RU" sz="1200" dirty="0" smtClean="0">
                        <a:solidFill>
                          <a:schemeClr val="tx1"/>
                        </a:solidFill>
                      </a:endParaRPr>
                    </a:p>
                    <a:p>
                      <a:endParaRPr lang="ru-RU" sz="1200" dirty="0">
                        <a:solidFill>
                          <a:schemeClr val="tx1"/>
                        </a:solidFill>
                      </a:endParaRPr>
                    </a:p>
                  </a:txBody>
                  <a:tcPr/>
                </a:tc>
              </a:tr>
              <a:tr h="685800">
                <a:tc>
                  <a:txBody>
                    <a:bodyPr/>
                    <a:lstStyle/>
                    <a:p>
                      <a:r>
                        <a:rPr lang="ru-RU" sz="1200" dirty="0" smtClean="0"/>
                        <a:t>Государственная инспекция </a:t>
                      </a:r>
                    </a:p>
                    <a:p>
                      <a:r>
                        <a:rPr lang="ru-RU" sz="1200" dirty="0" smtClean="0"/>
                        <a:t>труда в Ханты-Мансийском</a:t>
                      </a:r>
                    </a:p>
                    <a:p>
                      <a:r>
                        <a:rPr lang="ru-RU" sz="1200" dirty="0" smtClean="0"/>
                        <a:t>автономном округе-Югре</a:t>
                      </a:r>
                    </a:p>
                    <a:p>
                      <a:endParaRPr lang="ru-RU" sz="1200" dirty="0"/>
                    </a:p>
                  </a:txBody>
                  <a:tcPr/>
                </a:tc>
                <a:tc>
                  <a:txBody>
                    <a:bodyPr/>
                    <a:lstStyle/>
                    <a:p>
                      <a:r>
                        <a:rPr lang="ru-RU" sz="1200" dirty="0" smtClean="0"/>
                        <a:t>8(3467)326202;</a:t>
                      </a:r>
                    </a:p>
                    <a:p>
                      <a:r>
                        <a:rPr lang="ru-RU" sz="1200" dirty="0" smtClean="0"/>
                        <a:t>Горячая линия</a:t>
                      </a:r>
                    </a:p>
                    <a:p>
                      <a:r>
                        <a:rPr lang="ru-RU" sz="1200" dirty="0" smtClean="0"/>
                        <a:t>9(3467)326251</a:t>
                      </a:r>
                    </a:p>
                    <a:p>
                      <a:endParaRPr lang="ru-RU" sz="1200" dirty="0" smtClean="0"/>
                    </a:p>
                  </a:txBody>
                  <a:tcPr/>
                </a:tc>
                <a:tc>
                  <a:txBody>
                    <a:bodyPr/>
                    <a:lstStyle/>
                    <a:p>
                      <a:r>
                        <a:rPr lang="en-US" sz="1200" dirty="0" smtClean="0">
                          <a:solidFill>
                            <a:schemeClr val="tx1"/>
                          </a:solidFill>
                        </a:rPr>
                        <a:t>gitugra@mail.ru</a:t>
                      </a:r>
                      <a:endParaRPr lang="ru-RU" sz="1200"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1321</TotalTime>
  <Words>827</Words>
  <Application>Microsoft Office PowerPoint</Application>
  <PresentationFormat>Экран (4:3)</PresentationFormat>
  <Paragraphs>102</Paragraphs>
  <Slides>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vt:i4>
      </vt:variant>
    </vt:vector>
  </HeadingPairs>
  <TitlesOfParts>
    <vt:vector size="12" baseType="lpstr">
      <vt:lpstr>Arial</vt:lpstr>
      <vt:lpstr>Calibri</vt:lpstr>
      <vt:lpstr>Century Gothic</vt:lpstr>
      <vt:lpstr>Times New Roman</vt:lpstr>
      <vt:lpstr>Verdana</vt:lpstr>
      <vt:lpstr>Wingdings 3</vt:lpstr>
      <vt:lpstr>Легкий дым</vt:lpstr>
      <vt:lpstr>Памятка работодателю  основные мероприятия по охране труда  (выпуск 4)</vt:lpstr>
      <vt:lpstr>Презентация PowerPoint</vt:lpstr>
      <vt:lpstr>Презентация PowerPoint</vt:lpstr>
      <vt:lpstr>Презентация PowerPoint</vt:lpstr>
      <vt:lpstr>Консультационные пункты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Памятка работодателю  основные мероприятия по охране труда</dc:title>
  <dc:creator>Отдел труда</dc:creator>
  <cp:lastModifiedBy>Отдел труда</cp:lastModifiedBy>
  <cp:revision>57</cp:revision>
  <dcterms:modified xsi:type="dcterms:W3CDTF">2016-10-21T03:43:32Z</dcterms:modified>
</cp:coreProperties>
</file>